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84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73" r:id="rId16"/>
    <p:sldId id="268" r:id="rId17"/>
    <p:sldId id="269" r:id="rId18"/>
    <p:sldId id="270" r:id="rId19"/>
    <p:sldId id="271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 (другой 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, 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05.01.2002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E%D0%B4%D0%B2%D0%B8%D0%B3" TargetMode="External"/><Relationship Id="rId7" Type="http://schemas.openxmlformats.org/officeDocument/2006/relationships/image" Target="../media/image27.png"/><Relationship Id="rId2" Type="http://schemas.openxmlformats.org/officeDocument/2006/relationships/hyperlink" Target="http://ru.wikipedia.org/wiki/%D0%A0%D0%BE%D1%81%D1%81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3%D0%BE%D1%81%D1%83%D0%B4%D0%B0%D1%80%D1%81%D1%82%D0%B2%D0%B5%D0%BD%D0%BD%D1%8B%D0%B5_%D0%BD%D0%B0%D0%B3%D1%80%D0%B0%D0%B4%D1%8B_%D0%A0%D0%BE%D1%81%D1%81%D0%B8%D0%B9%D1%81%D0%BA%D0%BE%D0%B9_%D0%A4%D0%B5%D0%B4%D0%B5%D1%80%D0%B0%D1%86%D0%B8%D0%B8" TargetMode="External"/><Relationship Id="rId5" Type="http://schemas.openxmlformats.org/officeDocument/2006/relationships/hyperlink" Target="http://ru.wikipedia.org/wiki/%D0%93%D0%B5%D1%80%D0%BE%D0%B9_%D0%A2%D1%80%D1%83%D0%B4%D0%B0_%D0%A0%D0%BE%D1%81%D1%81%D0%B8%D0%B9%D1%81%D0%BA%D0%BE%D0%B9_%D0%A4%D0%B5%D0%B4%D0%B5%D1%80%D0%B0%D1%86%D0%B8%D0%B8" TargetMode="External"/><Relationship Id="rId4" Type="http://schemas.openxmlformats.org/officeDocument/2006/relationships/hyperlink" Target="http://ru.wikipedia.org/wiki/%D0%9C%D0%B5%D0%B4%D0%B0%D0%BB%D1%8C_%C2%AB%D0%97%D0%BE%D0%BB%D0%BE%D1%82%D0%B0%D1%8F_%D0%97%D0%B2%D0%B5%D0%B7%D0%B4%D0%B0%C2%BB_(%D0%A0%D0%BE%D1%81%D1%81%D0%B8%D0%B9%D1%81%D0%BA%D0%B0%D1%8F_%D0%A4%D0%B5%D0%B4%D0%B5%D1%80%D0%B0%D1%86%D0%B8%D1%8F)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5" y="2133600"/>
            <a:ext cx="8390706" cy="43917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Классный час</a:t>
            </a:r>
          </a:p>
          <a:p>
            <a:pPr marL="0" indent="0">
              <a:buNone/>
            </a:pPr>
            <a:r>
              <a:rPr lang="ru-RU" dirty="0" smtClean="0"/>
              <a:t>                                    на тему «День героев Отечества»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ПОДГОТОВИЛА: Классный руководитель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6 Г класса гимназии №52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Хасанова Т.Ф.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Казань 2013                            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857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5328592" cy="4608511"/>
          </a:xfrm>
        </p:spPr>
        <p:txBody>
          <a:bodyPr>
            <a:normAutofit/>
          </a:bodyPr>
          <a:lstStyle/>
          <a:p>
            <a:r>
              <a:rPr lang="ru-RU" dirty="0" smtClean="0"/>
              <a:t>В годы суровых и грозных испытаний всенародной борьбы  около </a:t>
            </a:r>
            <a:r>
              <a:rPr lang="ru-RU" b="1" dirty="0" smtClean="0"/>
              <a:t>600 тысяч </a:t>
            </a:r>
            <a:r>
              <a:rPr lang="ru-RU" dirty="0" smtClean="0"/>
              <a:t>сынов и дочерей Татарии сражались в Действующей армии, из них </a:t>
            </a:r>
            <a:r>
              <a:rPr lang="ru-RU" b="1" dirty="0" smtClean="0"/>
              <a:t>340 тысяч </a:t>
            </a:r>
            <a:r>
              <a:rPr lang="ru-RU" dirty="0" smtClean="0"/>
              <a:t>бойцов и командиров погибли на фронте смертью храбрых. Ныне их светлые имена заносятся в Книги Памяти. Почти </a:t>
            </a:r>
            <a:r>
              <a:rPr lang="ru-RU" b="1" dirty="0" smtClean="0"/>
              <a:t>200 тысяч </a:t>
            </a:r>
            <a:r>
              <a:rPr lang="ru-RU" dirty="0" smtClean="0"/>
              <a:t>воинов-земляков за ратные подвиги в боях за Родину были награждены орденами и медалями СССР.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204864"/>
            <a:ext cx="2463800" cy="3289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16832"/>
            <a:ext cx="4248472" cy="4967354"/>
          </a:xfrm>
        </p:spPr>
        <p:txBody>
          <a:bodyPr>
            <a:normAutofit/>
          </a:bodyPr>
          <a:lstStyle/>
          <a:p>
            <a:r>
              <a:rPr lang="ru-RU" dirty="0" smtClean="0"/>
              <a:t>Высокую оценку ратным действиям наших земляков дал и другой видный полководец Великой Отечественной войны Маршал Советского Союза Р.Я.Малиновский: «Я, как старый солдат, много видел на фронте бойцов и командиров из татар и всегда восхищался их непреклонным </a:t>
            </a:r>
            <a:r>
              <a:rPr lang="ru-RU" dirty="0" err="1" smtClean="0"/>
              <a:t>упортсвом</a:t>
            </a:r>
            <a:r>
              <a:rPr lang="ru-RU" dirty="0" smtClean="0"/>
              <a:t>, железной волей в бою».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556792"/>
            <a:ext cx="3810000" cy="5080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876"/>
            <a:ext cx="8606190" cy="28575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Среди 1</a:t>
            </a:r>
            <a:r>
              <a:rPr lang="ru-RU" b="1" dirty="0" smtClean="0">
                <a:solidFill>
                  <a:schemeClr val="tx1"/>
                </a:solidFill>
              </a:rPr>
              <a:t>1603</a:t>
            </a:r>
            <a:r>
              <a:rPr lang="ru-RU" dirty="0" smtClean="0">
                <a:solidFill>
                  <a:schemeClr val="tx1"/>
                </a:solidFill>
              </a:rPr>
              <a:t> советских воинов различных национальностей, ставших Героями Советского Союза в годы Великой Отечественной войны, </a:t>
            </a:r>
            <a:r>
              <a:rPr lang="ru-RU" b="1" dirty="0" smtClean="0">
                <a:solidFill>
                  <a:schemeClr val="tx1"/>
                </a:solidFill>
              </a:rPr>
              <a:t>татары</a:t>
            </a:r>
            <a:r>
              <a:rPr lang="ru-RU" dirty="0" smtClean="0">
                <a:solidFill>
                  <a:schemeClr val="tx1"/>
                </a:solidFill>
              </a:rPr>
              <a:t> занимают </a:t>
            </a:r>
            <a:r>
              <a:rPr lang="ru-RU" b="1" dirty="0" smtClean="0">
                <a:solidFill>
                  <a:schemeClr val="tx1"/>
                </a:solidFill>
              </a:rPr>
              <a:t>четвертое место </a:t>
            </a:r>
            <a:r>
              <a:rPr lang="ru-RU" dirty="0" smtClean="0">
                <a:solidFill>
                  <a:schemeClr val="tx1"/>
                </a:solidFill>
              </a:rPr>
              <a:t>после русских, украинских и белорусских патриотов. Высокого звания Героя Советского Союза удостоен </a:t>
            </a:r>
            <a:r>
              <a:rPr lang="ru-RU" b="1" dirty="0" smtClean="0">
                <a:solidFill>
                  <a:schemeClr val="tx1"/>
                </a:solidFill>
              </a:rPr>
              <a:t>161 воин из татар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b="1" dirty="0" smtClean="0"/>
              <a:t>Более 200 наших земляков</a:t>
            </a:r>
            <a:r>
              <a:rPr lang="ru-RU" dirty="0" smtClean="0"/>
              <a:t>-сынов и дочерей Татарии, которые родились, учились или работали на территории республики до ухода на фронт, за свои боевые подвиги, воинскую доблесть и мужество </a:t>
            </a:r>
            <a:r>
              <a:rPr lang="ru-RU" b="1" dirty="0" smtClean="0"/>
              <a:t>заслужили высокое звание Героя Советского Союза.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85728"/>
            <a:ext cx="5040560" cy="3214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5040560" cy="4320480"/>
          </a:xfrm>
        </p:spPr>
        <p:txBody>
          <a:bodyPr>
            <a:normAutofit/>
          </a:bodyPr>
          <a:lstStyle/>
          <a:p>
            <a:r>
              <a:rPr lang="ru-RU" dirty="0" smtClean="0"/>
              <a:t>Первым кавалером Золотой Звезды из наших воинов-земляков в годы Великой Отечественной войны стал майор Федор Алексеевич Баталов. Звание Героя Советского Союза ему было присвоено Указом Президиума Верховного Совета СССР от 9 августа 1941 года.</a:t>
            </a:r>
          </a:p>
        </p:txBody>
      </p:sp>
      <p:pic>
        <p:nvPicPr>
          <p:cNvPr id="6" name="Рисунок 1" descr="Баталов Фёдор Алексеевич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2204864"/>
            <a:ext cx="2724150" cy="369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4536504" cy="4392488"/>
          </a:xfrm>
        </p:spPr>
        <p:txBody>
          <a:bodyPr>
            <a:normAutofit/>
          </a:bodyPr>
          <a:lstStyle/>
          <a:p>
            <a:r>
              <a:rPr lang="ru-RU" dirty="0"/>
              <a:t>Вторым Героем Советского Союза из уроженцев Татарии стал в годы Великой Отечественной войны старший лейтенант Никита Фадеевич Кайманов. Его родина-село Прости </a:t>
            </a:r>
            <a:r>
              <a:rPr lang="ru-RU" dirty="0" err="1"/>
              <a:t>Тукаевского</a:t>
            </a:r>
            <a:r>
              <a:rPr lang="ru-RU" dirty="0"/>
              <a:t> района.</a:t>
            </a:r>
          </a:p>
          <a:p>
            <a:endParaRPr lang="ru-RU" dirty="0"/>
          </a:p>
        </p:txBody>
      </p:sp>
      <p:pic>
        <p:nvPicPr>
          <p:cNvPr id="4" name="Рисунок 1" descr="http://v3.nabchelny.ru/upload/files/__38_20100406_114599373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2060848"/>
            <a:ext cx="316835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2789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3468413" cy="4824536"/>
          </a:xfrm>
        </p:spPr>
        <p:txBody>
          <a:bodyPr>
            <a:normAutofit/>
          </a:bodyPr>
          <a:lstStyle/>
          <a:p>
            <a:r>
              <a:rPr lang="ru-RU" dirty="0"/>
              <a:t>Беспримерный по доблести и мужеству подвиг совершил в годы войны  наш прославленный земляк-летчик Михаил Петрович Девятаев</a:t>
            </a:r>
          </a:p>
          <a:p>
            <a:endParaRPr lang="ru-RU" dirty="0"/>
          </a:p>
        </p:txBody>
      </p:sp>
      <p:pic>
        <p:nvPicPr>
          <p:cNvPr id="4" name="Рисунок 1" descr="Файл:Девятаев Михаил Петрович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0072" y="1988840"/>
            <a:ext cx="2952328" cy="448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7825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266429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 летопись Великой Отечественной войны золотыми буквами вписаны геройские имена 2457 полных кавалеров ордена Славы. Среди этих героев – 33 наших воина-земляка.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780928"/>
            <a:ext cx="5004048" cy="3382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4860032" cy="4752528"/>
          </a:xfrm>
        </p:spPr>
        <p:txBody>
          <a:bodyPr>
            <a:normAutofit/>
          </a:bodyPr>
          <a:lstStyle/>
          <a:p>
            <a:r>
              <a:rPr lang="ru-RU" dirty="0" smtClean="0"/>
              <a:t>Прочитать о героях  можно в книге Анатолия Иванова «Герои Российской Федерации» вышедшей в свет в 2012 году.</a:t>
            </a:r>
          </a:p>
          <a:p>
            <a:r>
              <a:rPr lang="ru-RU" dirty="0" smtClean="0"/>
              <a:t>На ее страницах более 50 очерков об уроженцах Татарстана, о героях – татарах из различных регионов страны. Читатели могут узнать при каких обстоятельствах они были удостоены звания Героя 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2636912"/>
            <a:ext cx="3865612" cy="26286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00808"/>
            <a:ext cx="4824536" cy="5157192"/>
          </a:xfrm>
        </p:spPr>
        <p:txBody>
          <a:bodyPr>
            <a:normAutofit/>
          </a:bodyPr>
          <a:lstStyle/>
          <a:p>
            <a:r>
              <a:rPr lang="ru-RU" dirty="0" smtClean="0"/>
              <a:t>Сегодня патриоты России нужны не меньше, чем в годы войны. Сегодня тоже где-то идут бои, бои за будущее людей.</a:t>
            </a:r>
          </a:p>
          <a:p>
            <a:r>
              <a:rPr lang="ru-RU" dirty="0" smtClean="0"/>
              <a:t>Каким оно будет, зависит от юных граждан, кому предстоит во многом разобраться, чтобы стать достойным сыном Отечества,</a:t>
            </a:r>
          </a:p>
          <a:p>
            <a:r>
              <a:rPr lang="ru-RU" dirty="0" smtClean="0"/>
              <a:t>Таким как наш земляк Кораблев Алексей Михайлович</a:t>
            </a:r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338" y="1628800"/>
            <a:ext cx="3606662" cy="46085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15290"/>
            <a:ext cx="9144000" cy="44371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декабре 1998 года Алексей Кораблёв был призван на срочную службу в Вооружённые силы Российской Федерации. В октябре 1999 года Кораблёв А. М. в составе своего подразделения прибыл в Чеченскую республику для участия в боевых действиях в период второй чеченской войны. Принимал участие в операциях по взятию Бамута, Шали, Урус-Мартана.</a:t>
            </a:r>
          </a:p>
          <a:p>
            <a:r>
              <a:rPr lang="ru-RU" dirty="0" smtClean="0"/>
              <a:t>15 января 2000 года разведгруппа полка была отсечена от главных сил и заблокирована на укрепленной боевиками высоте </a:t>
            </a:r>
            <a:r>
              <a:rPr lang="ru-RU" i="1" dirty="0" smtClean="0"/>
              <a:t>950.8</a:t>
            </a:r>
            <a:r>
              <a:rPr lang="ru-RU" dirty="0" smtClean="0"/>
              <a:t> в районе села </a:t>
            </a:r>
            <a:r>
              <a:rPr lang="ru-RU" dirty="0" err="1" smtClean="0"/>
              <a:t>Дуба-Юрт</a:t>
            </a:r>
            <a:r>
              <a:rPr lang="ru-RU" dirty="0" smtClean="0"/>
              <a:t> Шалинского района Чечни. Через несколько часов, боеприпасы у бойцов </a:t>
            </a:r>
            <a:r>
              <a:rPr lang="ru-RU" dirty="0" err="1" smtClean="0"/>
              <a:t>разведроты</a:t>
            </a:r>
            <a:r>
              <a:rPr lang="ru-RU" dirty="0" smtClean="0"/>
              <a:t> были на исходе, а противник подошел практически вплотную. Командир отдал приказ оставшимся бойцам к отступлению, но единственный путь к отступлению представлял из себя отвесный каменный многометровый склон.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260648"/>
            <a:ext cx="2952328" cy="21571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награда героя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50" y="2780928"/>
            <a:ext cx="4316759" cy="288032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852936"/>
            <a:ext cx="4417402" cy="2952328"/>
          </a:xfrm>
          <a:prstGeom prst="rect">
            <a:avLst/>
          </a:prstGeom>
        </p:spPr>
      </p:pic>
      <p:sp>
        <p:nvSpPr>
          <p:cNvPr id="6" name="Название 5"/>
          <p:cNvSpPr>
            <a:spLocks noGrp="1"/>
          </p:cNvSpPr>
          <p:nvPr>
            <p:ph type="title"/>
          </p:nvPr>
        </p:nvSpPr>
        <p:spPr>
          <a:xfrm>
            <a:off x="467544" y="548680"/>
            <a:ext cx="7128792" cy="967840"/>
          </a:xfrm>
        </p:spPr>
        <p:txBody>
          <a:bodyPr>
            <a:normAutofit/>
          </a:bodyPr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0671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28802"/>
            <a:ext cx="4464496" cy="492919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этой ситуации гвардии рядовой Алексей Кораблёв остался прикрывать отход бойцов, отстреливаясь от наступающего врага из пулемёта. Затем Алексей Кораблёв прыгнул в пропасть сам, получил сильные ушибы. Пробираясь в расположение федеральных сил, Кораблёв А. М. нашёл тяжелораненого бойца из своей разведгруппы, оказал ему медицинскую помощь и в течение суток выносил на себе, доставив товарища в расположение Российской армии.</a:t>
            </a:r>
          </a:p>
          <a:p>
            <a:r>
              <a:rPr lang="ru-RU" dirty="0"/>
              <a:t>За мужество и героизм, проявленные при проведении контртеррористической операции на территории </a:t>
            </a:r>
            <a:r>
              <a:rPr lang="ru-RU" dirty="0" err="1"/>
              <a:t>Северо-Кавказского</a:t>
            </a:r>
            <a:r>
              <a:rPr lang="ru-RU" dirty="0"/>
              <a:t> региона, Указом Президента Российской Федерации от 28 июня 2000 года гвардии рядовому Кораблёву Алексею Михайловичу присвоено звание Героя Российской Федерации.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214290"/>
            <a:ext cx="4001716" cy="279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5939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6995120" cy="460851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rgbClr val="0D0D0D"/>
                </a:solidFill>
              </a:rPr>
              <a:t>Геро́й</a:t>
            </a:r>
            <a:r>
              <a:rPr lang="ru-RU" b="1" dirty="0">
                <a:solidFill>
                  <a:srgbClr val="0D0D0D"/>
                </a:solidFill>
              </a:rPr>
              <a:t> </a:t>
            </a:r>
            <a:r>
              <a:rPr lang="ru-RU" b="1" dirty="0" err="1">
                <a:solidFill>
                  <a:srgbClr val="0D0D0D"/>
                </a:solidFill>
              </a:rPr>
              <a:t>Росси́йской</a:t>
            </a:r>
            <a:r>
              <a:rPr lang="ru-RU" b="1" dirty="0">
                <a:solidFill>
                  <a:srgbClr val="0D0D0D"/>
                </a:solidFill>
              </a:rPr>
              <a:t> </a:t>
            </a:r>
            <a:r>
              <a:rPr lang="ru-RU" b="1" dirty="0" err="1">
                <a:solidFill>
                  <a:srgbClr val="0D0D0D"/>
                </a:solidFill>
              </a:rPr>
              <a:t>Федера́ции</a:t>
            </a:r>
            <a:r>
              <a:rPr lang="ru-RU" dirty="0">
                <a:solidFill>
                  <a:srgbClr val="0D0D0D"/>
                </a:solidFill>
              </a:rPr>
              <a:t> — государственная награда </a:t>
            </a:r>
            <a:r>
              <a:rPr lang="ru-RU" dirty="0">
                <a:solidFill>
                  <a:srgbClr val="0D0D0D"/>
                </a:solidFill>
                <a:hlinkClick r:id="rId2" tooltip="Россия"/>
              </a:rPr>
              <a:t>Российской Федерации</a:t>
            </a:r>
            <a:r>
              <a:rPr lang="ru-RU" dirty="0">
                <a:solidFill>
                  <a:srgbClr val="0D0D0D"/>
                </a:solidFill>
              </a:rPr>
              <a:t> — высшее звание, присваиваемое за заслуги перед государством и народом, связанные с совершением </a:t>
            </a:r>
            <a:r>
              <a:rPr lang="ru-RU" dirty="0" err="1">
                <a:solidFill>
                  <a:srgbClr val="0D0D0D"/>
                </a:solidFill>
              </a:rPr>
              <a:t>геройского</a:t>
            </a:r>
            <a:r>
              <a:rPr lang="ru-RU" dirty="0" err="1">
                <a:solidFill>
                  <a:srgbClr val="0D0D0D"/>
                </a:solidFill>
                <a:hlinkClick r:id="rId3" tooltip="Подвиг"/>
              </a:rPr>
              <a:t>подвига</a:t>
            </a:r>
            <a:r>
              <a:rPr lang="ru-RU" dirty="0">
                <a:solidFill>
                  <a:srgbClr val="0D0D0D"/>
                </a:solidFill>
              </a:rPr>
              <a:t>.</a:t>
            </a:r>
          </a:p>
          <a:p>
            <a:r>
              <a:rPr lang="ru-RU" dirty="0">
                <a:solidFill>
                  <a:srgbClr val="0D0D0D"/>
                </a:solidFill>
              </a:rPr>
              <a:t>Герою Российской Федерации вручается знак особого отличия — </a:t>
            </a:r>
            <a:r>
              <a:rPr lang="ru-RU" dirty="0">
                <a:solidFill>
                  <a:srgbClr val="0D0D0D"/>
                </a:solidFill>
                <a:hlinkClick r:id="rId4" tooltip="Медаль «Золотая Звезда» (Российская Федерация)"/>
              </a:rPr>
              <a:t>медаль «Золотая Звезда»</a:t>
            </a:r>
            <a:r>
              <a:rPr lang="ru-RU" dirty="0">
                <a:solidFill>
                  <a:srgbClr val="0D0D0D"/>
                </a:solidFill>
              </a:rPr>
              <a:t>.</a:t>
            </a:r>
          </a:p>
          <a:p>
            <a:r>
              <a:rPr lang="ru-RU" dirty="0">
                <a:solidFill>
                  <a:srgbClr val="0D0D0D"/>
                </a:solidFill>
              </a:rPr>
              <a:t>Звание Героя Российской Федерации наряду с учреждённым в 2013 году званием </a:t>
            </a:r>
            <a:r>
              <a:rPr lang="ru-RU" dirty="0">
                <a:solidFill>
                  <a:srgbClr val="0D0D0D"/>
                </a:solidFill>
                <a:hlinkClick r:id="rId5" tooltip="Герой Труда Российской Федерации"/>
              </a:rPr>
              <a:t>Героя Труда Российской Федерации</a:t>
            </a:r>
            <a:r>
              <a:rPr lang="ru-RU" dirty="0">
                <a:solidFill>
                  <a:srgbClr val="0D0D0D"/>
                </a:solidFill>
              </a:rPr>
              <a:t> относится к отдельному виду государственных наград — высшие звания, который в </a:t>
            </a:r>
            <a:r>
              <a:rPr lang="ru-RU" dirty="0" err="1">
                <a:solidFill>
                  <a:srgbClr val="0D0D0D"/>
                </a:solidFill>
              </a:rPr>
              <a:t>иерархии</a:t>
            </a:r>
            <a:r>
              <a:rPr lang="ru-RU" dirty="0" err="1">
                <a:solidFill>
                  <a:srgbClr val="0D0D0D"/>
                </a:solidFill>
                <a:hlinkClick r:id="rId6" tooltip="Государственные награды Российской Федерации"/>
              </a:rPr>
              <a:t>государственных</a:t>
            </a:r>
            <a:r>
              <a:rPr lang="ru-RU" dirty="0">
                <a:solidFill>
                  <a:srgbClr val="0D0D0D"/>
                </a:solidFill>
                <a:hlinkClick r:id="rId6" tooltip="Государственные награды Российской Федерации"/>
              </a:rPr>
              <a:t> наград Российской Федерации</a:t>
            </a:r>
            <a:r>
              <a:rPr lang="ru-RU" dirty="0">
                <a:solidFill>
                  <a:srgbClr val="0D0D0D"/>
                </a:solidFill>
              </a:rPr>
              <a:t> находится на первом </a:t>
            </a:r>
            <a:r>
              <a:rPr lang="ru-RU" dirty="0" smtClean="0">
                <a:solidFill>
                  <a:srgbClr val="0D0D0D"/>
                </a:solidFill>
              </a:rPr>
              <a:t>месте.</a:t>
            </a:r>
            <a:endParaRPr lang="ru-RU" dirty="0">
              <a:solidFill>
                <a:srgbClr val="0D0D0D"/>
              </a:solidFill>
            </a:endParaRPr>
          </a:p>
          <a:p>
            <a:r>
              <a:rPr lang="ru-RU" dirty="0">
                <a:solidFill>
                  <a:srgbClr val="0D0D0D"/>
                </a:solidFill>
              </a:rPr>
              <a:t>В случае присвоения лицу звания Героя Российской Федерации и звания Героя Труда Российской Федерации на его родине на основании указа Президента Российской Федерации устанавливается бронзовый бюст с соответствующей надписью.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7900" y="1988840"/>
            <a:ext cx="18161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8647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3" y="2133600"/>
            <a:ext cx="8318698" cy="39925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ВСПОМНИТЕ</a:t>
            </a:r>
            <a:r>
              <a:rPr lang="ru-RU" dirty="0" smtClean="0"/>
              <a:t> у нас на школьном дворе тоже есть бюст героя Советского Союза. О ком идет речь?</a:t>
            </a:r>
            <a:endParaRPr lang="ru-RU" dirty="0"/>
          </a:p>
        </p:txBody>
      </p:sp>
      <p:pic>
        <p:nvPicPr>
          <p:cNvPr id="4" name="Изображение 3" descr="Сыртланов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60648"/>
            <a:ext cx="4536504" cy="645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219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9" y="2133600"/>
            <a:ext cx="8534722" cy="3992563"/>
          </a:xfrm>
        </p:spPr>
        <p:txBody>
          <a:bodyPr/>
          <a:lstStyle/>
          <a:p>
            <a:r>
              <a:rPr lang="ru-RU" dirty="0" smtClean="0"/>
              <a:t>И в мирное время подвигам есть место! </a:t>
            </a:r>
          </a:p>
          <a:p>
            <a:r>
              <a:rPr lang="ru-RU" dirty="0" smtClean="0"/>
              <a:t>Звания героя России в 1995 году была удостоена летчик-космонавт Кондакова Е.В.</a:t>
            </a:r>
          </a:p>
          <a:p>
            <a:r>
              <a:rPr lang="ru-RU" dirty="0" smtClean="0"/>
              <a:t>Звания героя России в 1998 году была удостоена российская лыжница </a:t>
            </a:r>
            <a:r>
              <a:rPr lang="ru-RU" dirty="0" err="1" smtClean="0"/>
              <a:t>Лазутина</a:t>
            </a:r>
            <a:r>
              <a:rPr lang="ru-RU" dirty="0" smtClean="0"/>
              <a:t> Л.Е.</a:t>
            </a:r>
          </a:p>
          <a:p>
            <a:r>
              <a:rPr lang="ru-RU" dirty="0" smtClean="0"/>
              <a:t>А в 2003 году посмертно этого звания была удостоена </a:t>
            </a:r>
            <a:r>
              <a:rPr lang="ru-RU" dirty="0" err="1" smtClean="0"/>
              <a:t>Арапханова</a:t>
            </a:r>
            <a:r>
              <a:rPr lang="ru-RU" dirty="0" smtClean="0"/>
              <a:t> М.А. – женщина спасшая родное село от боевиков.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6545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3" y="2133600"/>
            <a:ext cx="8678738" cy="39925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Героические поступки могут совершать не только взрослые: мужчины и женщины, но и дети!</a:t>
            </a:r>
          </a:p>
          <a:p>
            <a:pPr marL="0" indent="0">
              <a:buNone/>
            </a:pPr>
            <a:r>
              <a:rPr lang="ru-RU" dirty="0" smtClean="0"/>
              <a:t>В 1992 году школьница М. Плотникова посмертно была удостоена звания героя России, погибшая при спасение тонущих детей.</a:t>
            </a:r>
          </a:p>
          <a:p>
            <a:pPr marL="0" indent="0">
              <a:buNone/>
            </a:pPr>
            <a:r>
              <a:rPr lang="ru-RU" dirty="0"/>
              <a:t>Ученица третьего класса из Томска Катя </a:t>
            </a:r>
            <a:r>
              <a:rPr lang="ru-RU" dirty="0" err="1"/>
              <a:t>Рудь</a:t>
            </a:r>
            <a:r>
              <a:rPr lang="ru-RU" dirty="0"/>
              <a:t> за свой подвиг уже была признана «Сибирячкой 2011 года». В  Москве она была награждена Международной детской премией «Преклонение», которая вручается детям за героические поступки.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4343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07973" y="1772816"/>
            <a:ext cx="5726410" cy="48965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История, прославившая Катю, произошла 1 декабря 2011 года. Родителей дома не было – девятилетняя девочка была одна с тремя младшими братьями. По неизвестной причине в квартире вспыхнул пожар. Дым из окна на первом этаже заметили прохожие, которые вызвали пожарных. К счастью, в тот день у дома оказался таксист Александр </a:t>
            </a:r>
            <a:r>
              <a:rPr lang="ru-RU" dirty="0" err="1"/>
              <a:t>Оконечников</a:t>
            </a:r>
            <a:r>
              <a:rPr lang="ru-RU" dirty="0"/>
              <a:t>. По решетке он поднялся к окну и крикнул девочке, чтобы прыгала к нему. Катя отказалась оставлять братьев. По очереди она начала передавать Александру мальчиков: сначала двухлетнего малыша, у которого сломанная нога была в гипсе, затем остальных четырехлетних мальчиков. Только после этого девочка выбралась сама. Позже по итогам голосования в Интернете Катя </a:t>
            </a:r>
            <a:r>
              <a:rPr lang="ru-RU" dirty="0" err="1"/>
              <a:t>Рудь</a:t>
            </a:r>
            <a:r>
              <a:rPr lang="ru-RU" dirty="0"/>
              <a:t> была признана «Сибиряком 2011 года», получив 3 100 голосов поддержки, обогнав остальных шестерых лауреатов. 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08920"/>
            <a:ext cx="3084081" cy="244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650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2214554"/>
            <a:ext cx="6444208" cy="407196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Нужно помнить: </a:t>
            </a:r>
            <a:r>
              <a:rPr lang="ru-RU" b="1" dirty="0"/>
              <a:t>всегда есть место подвигу! </a:t>
            </a:r>
            <a:r>
              <a:rPr lang="ru-RU" dirty="0"/>
              <a:t>Патриотами и гражданами своей страны не рождаются, ими становятся. И нам есть на кого равняться! Нам есть, где брать ориентиры в начале пути! Гражданские поступки люди могут совершать и не в чрезвычайных обстоятельствах. Все зависит от самого человека, его гражданской позиции, от стремления направить свои способности не только собственное благо, но и на благо других людей. Мы сами выбираем свой путь. 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89" y="2492896"/>
            <a:ext cx="2372079" cy="29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5596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1" y="2133601"/>
            <a:ext cx="8606730" cy="3887688"/>
          </a:xfrm>
        </p:spPr>
        <p:txBody>
          <a:bodyPr/>
          <a:lstStyle/>
          <a:p>
            <a:r>
              <a:rPr lang="ru-RU" dirty="0" smtClean="0"/>
              <a:t>«Нельзя научиться любить живых, если не умеешь хранить память о павших!»</a:t>
            </a:r>
          </a:p>
          <a:p>
            <a:r>
              <a:rPr lang="ru-RU" dirty="0" smtClean="0"/>
              <a:t>Каждый должен знать, и уважать историю своей страны, какой бы она не была!</a:t>
            </a:r>
          </a:p>
          <a:p>
            <a:r>
              <a:rPr lang="ru-RU" dirty="0" smtClean="0"/>
              <a:t>Народная мудрость гласит: «Народ , который не знает своего прошлого, не может иметь будущего!»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1855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846659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В Татарию были эвакуированы более 70 заводов и фабрик.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772816"/>
            <a:ext cx="6588224" cy="43630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68863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 героической самоотверженности тружеников тыла Татарии рассказывала работница Казанского </a:t>
            </a:r>
            <a:r>
              <a:rPr lang="ru-RU" dirty="0" err="1" smtClean="0">
                <a:solidFill>
                  <a:schemeClr val="bg1"/>
                </a:solidFill>
              </a:rPr>
              <a:t>мехкомбината</a:t>
            </a:r>
            <a:r>
              <a:rPr lang="ru-RU" dirty="0" smtClean="0">
                <a:solidFill>
                  <a:schemeClr val="bg1"/>
                </a:solidFill>
              </a:rPr>
              <a:t>  Е.Никитина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708920"/>
            <a:ext cx="4680520" cy="36268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28800"/>
            <a:ext cx="4536504" cy="4896544"/>
          </a:xfrm>
        </p:spPr>
        <p:txBody>
          <a:bodyPr>
            <a:normAutofit/>
          </a:bodyPr>
          <a:lstStyle/>
          <a:p>
            <a:r>
              <a:rPr lang="ru-RU" dirty="0" smtClean="0"/>
              <a:t>« Когда требовалось, люди совсем не покидали цехов, работали с короткими передышками по 18-20 часов кряду, по несколько смен. Бывало, усталость валила с ног, засыпали тут же, у машин, а через два-три часа, поборов сон, поднимались, сменяли своих уставших подруг.»</a:t>
            </a:r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060848"/>
            <a:ext cx="4295539" cy="2736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288032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rgbClr val="FFFFFF"/>
                </a:solidFill>
              </a:rPr>
              <a:t>Трудовые подвиги рабочего класса Казани и Татарии в период войны получили высокую оценку Родины. </a:t>
            </a:r>
          </a:p>
          <a:p>
            <a:endParaRPr lang="ru-RU" dirty="0" smtClean="0"/>
          </a:p>
          <a:p>
            <a:r>
              <a:rPr lang="ru-RU" dirty="0" smtClean="0"/>
              <a:t>Свыше 4200 гвардейцев тыла – ударников промышленности республики были награждены орденами и медалями Советского Союза.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429000"/>
            <a:ext cx="4097808" cy="2865264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3501008"/>
            <a:ext cx="3997240" cy="26671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140968"/>
            <a:ext cx="8964488" cy="3727720"/>
          </a:xfrm>
        </p:spPr>
        <p:txBody>
          <a:bodyPr>
            <a:normAutofit/>
          </a:bodyPr>
          <a:lstStyle/>
          <a:p>
            <a:r>
              <a:rPr lang="ru-RU" dirty="0" smtClean="0"/>
              <a:t>В ногу с тружениками городов Татарстана шли и достойно несли фронтовую вахту </a:t>
            </a:r>
            <a:r>
              <a:rPr lang="ru-RU" b="1" dirty="0" smtClean="0"/>
              <a:t>труженики сел республики</a:t>
            </a:r>
            <a:r>
              <a:rPr lang="ru-RU" dirty="0" smtClean="0"/>
              <a:t>, много сделавшие для обеспечения фронта и тыла продовольствием и сырьем. Заменив ушедших на войну мужчин, женщины, дети и старики по-ударному работали на колхозных, совхозных полях и фермах. Благодаря этому Татария за годы Великой Отечественной войны дала стране </a:t>
            </a:r>
            <a:r>
              <a:rPr lang="ru-RU" b="1" dirty="0" smtClean="0"/>
              <a:t>131 миллион </a:t>
            </a:r>
            <a:r>
              <a:rPr lang="ru-RU" dirty="0" smtClean="0"/>
              <a:t>пудов хлеба, </a:t>
            </a:r>
            <a:r>
              <a:rPr lang="ru-RU" b="1" dirty="0" smtClean="0"/>
              <a:t>59 миллионов </a:t>
            </a:r>
            <a:r>
              <a:rPr lang="ru-RU" dirty="0" smtClean="0"/>
              <a:t>пудов мяса, 39 миллионов пудов картофеля и овощей</a:t>
            </a:r>
            <a:r>
              <a:rPr lang="ru-RU" b="1" dirty="0" smtClean="0"/>
              <a:t>, 200 миллионов</a:t>
            </a:r>
            <a:r>
              <a:rPr lang="ru-RU" dirty="0" smtClean="0"/>
              <a:t> пудов шерсти. 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88640"/>
            <a:ext cx="4248472" cy="3023823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32100"/>
            <a:ext cx="2029768" cy="2990622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8892480" cy="280831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В суровые годы войны важные оборонные проблемы решали видные казанские ученые академики А.Е.Арбузов, Н.Г.Чеботарев, профессора </a:t>
            </a:r>
            <a:r>
              <a:rPr lang="ru-RU" dirty="0" err="1" smtClean="0">
                <a:solidFill>
                  <a:srgbClr val="FFFFFF"/>
                </a:solidFill>
              </a:rPr>
              <a:t>Г.Х.Камай</a:t>
            </a:r>
            <a:r>
              <a:rPr lang="ru-RU" dirty="0" smtClean="0">
                <a:solidFill>
                  <a:srgbClr val="FFFFFF"/>
                </a:solidFill>
              </a:rPr>
              <a:t>, </a:t>
            </a:r>
            <a:r>
              <a:rPr lang="ru-RU" dirty="0" err="1" smtClean="0">
                <a:solidFill>
                  <a:srgbClr val="FFFFFF"/>
                </a:solidFill>
              </a:rPr>
              <a:t>Л.М.Миропольский</a:t>
            </a:r>
            <a:r>
              <a:rPr lang="ru-RU" dirty="0" smtClean="0">
                <a:solidFill>
                  <a:srgbClr val="FFFFFF"/>
                </a:solidFill>
              </a:rPr>
              <a:t>, </a:t>
            </a:r>
            <a:r>
              <a:rPr lang="ru-RU" dirty="0" err="1" smtClean="0">
                <a:solidFill>
                  <a:srgbClr val="FFFFFF"/>
                </a:solidFill>
              </a:rPr>
              <a:t>Х.М.Муштари</a:t>
            </a:r>
            <a:r>
              <a:rPr lang="ru-RU" dirty="0" smtClean="0">
                <a:solidFill>
                  <a:srgbClr val="FFFFFF"/>
                </a:solidFill>
              </a:rPr>
              <a:t>, и другие.</a:t>
            </a:r>
          </a:p>
          <a:p>
            <a:r>
              <a:rPr lang="ru-RU" dirty="0" smtClean="0"/>
              <a:t>Так, выдающийся химик. Герой Социалистического Труда А.Е.Арбузов и его сын академик Б.А.Арбузов синтезировали состав сильной горючей смеси. Наполненные ею бутылки являлись эффективным средством борьбы с фашистскими танками.</a:t>
            </a:r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284984"/>
            <a:ext cx="4392488" cy="3235688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20680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Уже первые месяцы войны из 53 членов Союза писателей Татарии 25 ушли на фронт. Среди них были </a:t>
            </a:r>
            <a:r>
              <a:rPr lang="ru-RU" dirty="0" err="1" smtClean="0">
                <a:solidFill>
                  <a:srgbClr val="FFFFFF"/>
                </a:solidFill>
              </a:rPr>
              <a:t>Муса</a:t>
            </a:r>
            <a:r>
              <a:rPr lang="ru-RU" dirty="0" smtClean="0">
                <a:solidFill>
                  <a:srgbClr val="FFFFFF"/>
                </a:solidFill>
              </a:rPr>
              <a:t> </a:t>
            </a:r>
            <a:r>
              <a:rPr lang="ru-RU" dirty="0" err="1" smtClean="0">
                <a:solidFill>
                  <a:srgbClr val="FFFFFF"/>
                </a:solidFill>
              </a:rPr>
              <a:t>Джалиль</a:t>
            </a:r>
            <a:r>
              <a:rPr lang="ru-RU" dirty="0" smtClean="0">
                <a:solidFill>
                  <a:srgbClr val="FFFFFF"/>
                </a:solidFill>
              </a:rPr>
              <a:t>, </a:t>
            </a:r>
            <a:r>
              <a:rPr lang="ru-RU" dirty="0" err="1" smtClean="0">
                <a:solidFill>
                  <a:srgbClr val="FFFFFF"/>
                </a:solidFill>
              </a:rPr>
              <a:t>Фатых</a:t>
            </a:r>
            <a:r>
              <a:rPr lang="ru-RU" dirty="0" smtClean="0">
                <a:solidFill>
                  <a:srgbClr val="FFFFFF"/>
                </a:solidFill>
              </a:rPr>
              <a:t> Карим, </a:t>
            </a:r>
            <a:r>
              <a:rPr lang="ru-RU" dirty="0" err="1" smtClean="0">
                <a:solidFill>
                  <a:srgbClr val="FFFFFF"/>
                </a:solidFill>
              </a:rPr>
              <a:t>Нур</a:t>
            </a:r>
            <a:r>
              <a:rPr lang="ru-RU" dirty="0" smtClean="0">
                <a:solidFill>
                  <a:srgbClr val="FFFFFF"/>
                </a:solidFill>
              </a:rPr>
              <a:t> Баян, </a:t>
            </a:r>
            <a:r>
              <a:rPr lang="ru-RU" dirty="0" err="1" smtClean="0">
                <a:solidFill>
                  <a:srgbClr val="FFFFFF"/>
                </a:solidFill>
              </a:rPr>
              <a:t>Сибгат</a:t>
            </a:r>
            <a:r>
              <a:rPr lang="ru-RU" dirty="0" smtClean="0">
                <a:solidFill>
                  <a:srgbClr val="FFFFFF"/>
                </a:solidFill>
              </a:rPr>
              <a:t> </a:t>
            </a:r>
            <a:r>
              <a:rPr lang="ru-RU" dirty="0" err="1" smtClean="0">
                <a:solidFill>
                  <a:srgbClr val="FFFFFF"/>
                </a:solidFill>
              </a:rPr>
              <a:t>Хаким</a:t>
            </a:r>
            <a:r>
              <a:rPr lang="ru-RU" dirty="0" smtClean="0">
                <a:solidFill>
                  <a:srgbClr val="FFFFFF"/>
                </a:solidFill>
              </a:rPr>
              <a:t>, Адель </a:t>
            </a:r>
            <a:r>
              <a:rPr lang="ru-RU" dirty="0" err="1" smtClean="0">
                <a:solidFill>
                  <a:srgbClr val="FFFFFF"/>
                </a:solidFill>
              </a:rPr>
              <a:t>Кутуй</a:t>
            </a:r>
            <a:r>
              <a:rPr lang="ru-RU" dirty="0" smtClean="0">
                <a:solidFill>
                  <a:srgbClr val="FFFFFF"/>
                </a:solidFill>
              </a:rPr>
              <a:t> 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005064"/>
            <a:ext cx="1872208" cy="2531847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852936"/>
            <a:ext cx="1680186" cy="2016224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4077072"/>
            <a:ext cx="1905000" cy="25908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272" y="2636912"/>
            <a:ext cx="1522018" cy="2217564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856" y="2420888"/>
            <a:ext cx="2883925" cy="1853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пектр">
  <a:themeElements>
    <a:clrScheme name="Спектр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Спектр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Спектр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Спектр.thmx</Template>
  <TotalTime>147</TotalTime>
  <Words>1225</Words>
  <Application>Microsoft Macintosh PowerPoint</Application>
  <PresentationFormat>Экран (4:3)</PresentationFormat>
  <Paragraphs>55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Спектр</vt:lpstr>
      <vt:lpstr>Слайд 1</vt:lpstr>
      <vt:lpstr>День героев Отечества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фронта и тыла Татарстана</dc:title>
  <dc:creator>Талия</dc:creator>
  <cp:lastModifiedBy>Талия</cp:lastModifiedBy>
  <cp:revision>19</cp:revision>
  <dcterms:created xsi:type="dcterms:W3CDTF">2002-01-04T12:38:20Z</dcterms:created>
  <dcterms:modified xsi:type="dcterms:W3CDTF">2002-01-04T21:36:09Z</dcterms:modified>
</cp:coreProperties>
</file>